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2DB246-B67D-432E-80F0-0BCF0AEE763E}">
  <a:tblStyle styleId="{AD2DB246-B67D-432E-80F0-0BCF0AEE76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ed9c7b9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fed9c7b9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f6bacbb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f6bacbb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fed9c7b9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fed9c7b9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ff6bacb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ff6bacb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fef6494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fef6494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f8944e11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f8944e11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f8944e11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f8944e11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ef6494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ef6494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f8944e11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f8944e11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ff6bacbb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ff6bacb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e5cc7b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e5cc7b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ff6bacbb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ff6bacb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ff6bacb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ff6bacb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ff6bacb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ff6bacb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ff6bacb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ff6bacb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f8944e1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f8944e1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f8944e1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f8944e1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f8944e11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f8944e11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fef6494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fef6494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ff6bacb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ff6bacb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f8944e1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f8944e1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fed9c7b9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fed9c7b9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fed9c7b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fed9c7b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fed9c7b9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fed9c7b9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f8944e112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f8944e112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fed9c7b9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fed9c7b9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hyperlink" Target="https://www.suche-postleitzahl.org/download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www.kaggle.com/orgesleka/used-cars-database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Relationship Id="rId4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16326" y="257725"/>
            <a:ext cx="7698300" cy="13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German Car Sales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945675" y="2335600"/>
            <a:ext cx="5509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CODE1161 2020 T2</a:t>
            </a:r>
            <a:r>
              <a:rPr lang="en" sz="2500"/>
              <a:t>- Ben Dorethy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Data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Jake Simiana (z5160221)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475" y="1792725"/>
            <a:ext cx="4384875" cy="27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Manufactures and Family Companies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1152475"/>
            <a:ext cx="52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previous slide, there are a couple things obvious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Volkswagen</a:t>
            </a:r>
            <a:r>
              <a:rPr lang="en"/>
              <a:t> sells </a:t>
            </a:r>
            <a:r>
              <a:rPr lang="en"/>
              <a:t>a lot</a:t>
            </a:r>
            <a:r>
              <a:rPr lang="en"/>
              <a:t> of cars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did you know </a:t>
            </a:r>
            <a:r>
              <a:rPr lang="en"/>
              <a:t>volkswagen</a:t>
            </a:r>
            <a:r>
              <a:rPr lang="en"/>
              <a:t> is the parent company for Audi, Bugatti, Skoda, </a:t>
            </a:r>
            <a:r>
              <a:rPr lang="en"/>
              <a:t>Porsche</a:t>
            </a:r>
            <a:r>
              <a:rPr lang="en"/>
              <a:t> and even Lamborghini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researched Parent companies of other car brands 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350" y="1463825"/>
            <a:ext cx="3321250" cy="22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Family Companies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toyota : </a:t>
            </a:r>
            <a:r>
              <a:rPr lang="en" sz="1400"/>
              <a:t>palexus, daihatsu, toyota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general motors : </a:t>
            </a:r>
            <a:r>
              <a:rPr lang="en" sz="1400"/>
              <a:t>chevrolet, buic, cadillac, holden, hsv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volkswagen : </a:t>
            </a:r>
            <a:r>
              <a:rPr lang="en" sz="1400"/>
              <a:t>bentley, skoda, audi, lamborghini, bugatti, porshe, volkswagen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fiat chrysler automobiles : </a:t>
            </a:r>
            <a:r>
              <a:rPr lang="en" sz="1400"/>
              <a:t>jeep, fiat, dodge, abarth, lancia, alpha_romeo, chrysler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psa group :</a:t>
            </a:r>
            <a:r>
              <a:rPr lang="en" sz="1400"/>
              <a:t> peugeot, citreon, opel, vauxhall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daimler :</a:t>
            </a:r>
            <a:r>
              <a:rPr lang="en" sz="1400"/>
              <a:t> mercedes_benz, smart, maybach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bmw :</a:t>
            </a:r>
            <a:r>
              <a:rPr lang="en" sz="1400"/>
              <a:t> bmw, mini, rolls_royce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group renault :</a:t>
            </a:r>
            <a:r>
              <a:rPr lang="en" sz="1400"/>
              <a:t> nissan, infiniti, mitsubishi, renault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Tata motors : </a:t>
            </a:r>
            <a:r>
              <a:rPr lang="en" sz="1400"/>
              <a:t>land rover, jaguar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hyundai :</a:t>
            </a:r>
            <a:r>
              <a:rPr lang="en" sz="1400"/>
              <a:t> hyundai, kia, genesis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geely :</a:t>
            </a:r>
            <a:r>
              <a:rPr lang="en" sz="1400"/>
              <a:t> volvo, lotus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fuji heavy industries : </a:t>
            </a:r>
            <a:r>
              <a:rPr lang="en" sz="1400"/>
              <a:t>subaru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independants : </a:t>
            </a:r>
            <a:r>
              <a:rPr lang="en" sz="1400"/>
              <a:t>everyone else</a:t>
            </a:r>
            <a:endParaRPr sz="5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375" y="2253450"/>
            <a:ext cx="3120650" cy="203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Car Sales by Car Brands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050" y="1683567"/>
            <a:ext cx="4428626" cy="22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4">
            <a:alphaModFix/>
          </a:blip>
          <a:srcRect b="0" l="0" r="28258" t="0"/>
          <a:stretch/>
        </p:blipFill>
        <p:spPr>
          <a:xfrm>
            <a:off x="93375" y="1597075"/>
            <a:ext cx="38403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14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Company Sales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0" y="845625"/>
            <a:ext cx="8693751" cy="40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19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companies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26" y="871787"/>
            <a:ext cx="7292550" cy="39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11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Manufactures 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52008" t="0"/>
          <a:stretch/>
        </p:blipFill>
        <p:spPr>
          <a:xfrm rot="5400000">
            <a:off x="4679350" y="457299"/>
            <a:ext cx="3945149" cy="48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0601" y="923225"/>
            <a:ext cx="4812599" cy="40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800725" y="4833250"/>
            <a:ext cx="3268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Global Car Sale Volume</a:t>
            </a:r>
            <a:endParaRPr sz="1200"/>
          </a:p>
        </p:txBody>
      </p:sp>
      <p:sp>
        <p:nvSpPr>
          <p:cNvPr id="181" name="Google Shape;181;p27"/>
          <p:cNvSpPr txBox="1"/>
          <p:nvPr/>
        </p:nvSpPr>
        <p:spPr>
          <a:xfrm>
            <a:off x="5653875" y="4833250"/>
            <a:ext cx="3268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German Car Sale Volume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Volkswagen Models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273" y="1105375"/>
            <a:ext cx="4683225" cy="30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0" y="1293245"/>
            <a:ext cx="4168250" cy="27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902" y="514850"/>
            <a:ext cx="3867101" cy="42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Map Analysis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152475"/>
            <a:ext cx="497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these graphs, i used a german shape file found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https://www.suche-postleitzahl.org/downloads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some reason this dataset excluded Leipzig (0) (seen on the right in dark blue)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Edit=I found out why Leipzig wasnt showing on my charts, and its because the first postalcode digit is a 0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14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Data Columns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25" y="840299"/>
            <a:ext cx="8520599" cy="404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 facts i found</a:t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03500" y="1074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did some searches for some random regional statistics. I used towns with a count of &gt;20 for reliability</a:t>
            </a:r>
            <a:endParaRPr/>
          </a:p>
        </p:txBody>
      </p:sp>
      <p:graphicFrame>
        <p:nvGraphicFramePr>
          <p:cNvPr id="210" name="Google Shape;210;p31"/>
          <p:cNvGraphicFramePr/>
          <p:nvPr/>
        </p:nvGraphicFramePr>
        <p:xfrm>
          <a:off x="590800" y="189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{AD2DB246-B67D-432E-80F0-0BCF0AEE763E}</a:tableStyleId>
              </a:tblPr>
              <a:tblGrid>
                <a:gridCol w="1289850"/>
                <a:gridCol w="1289850"/>
                <a:gridCol w="867350"/>
                <a:gridCol w="2370975"/>
              </a:tblGrid>
              <a:tr h="41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Stat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Location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Value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Town Fact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38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Most Powerful Cars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Sternburg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849 hp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Sternburg Beer is made there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1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Least Powerful Cars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DÃsseldorf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27 hp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One of the wealthiest cities in Germany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8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Most Expensive Cars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Kaufering, Bavaria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$200000 euros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There’s a famous concentration camp here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7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Cheapest Cars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Kalbe,Saxony-Anhalt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$1400 euros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Its near </a:t>
                      </a:r>
                      <a:r>
                        <a:rPr lang="en" sz="1200"/>
                        <a:t>Wolfsburg</a:t>
                      </a:r>
                      <a:r>
                        <a:rPr lang="en" sz="1200"/>
                        <a:t> which is the headquarters of Volkswagen and for the Autostadt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956" y="2242892"/>
            <a:ext cx="86374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950" y="2872850"/>
            <a:ext cx="863750" cy="62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6424" y="3483800"/>
            <a:ext cx="1117101" cy="5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3644" y="4219800"/>
            <a:ext cx="1202658" cy="5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500" y="3071837"/>
            <a:ext cx="2676000" cy="198024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 set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0" y="1152475"/>
            <a:ext cx="6281700" cy="3416400"/>
          </a:xfrm>
          <a:prstGeom prst="rect">
            <a:avLst/>
          </a:prstGeom>
        </p:spPr>
        <p:txBody>
          <a:bodyPr anchorCtr="0" anchor="t" bIns="91425" lIns="91425" spcFirstLastPara="1" rIns="67177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data was web scraped off ebay in 2016 for a couple of months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dataset was in german, the columns were roughly translated (has around 370 000 entries)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car data was found on Kaggle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https://www.kaggle.com/orgesleka/used-cars-database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00" y="3299175"/>
            <a:ext cx="2260125" cy="13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0500" y="537725"/>
            <a:ext cx="3502526" cy="387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1775"/>
            <a:ext cx="3658100" cy="34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50" y="1121775"/>
            <a:ext cx="3336081" cy="34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555800" y="725400"/>
            <a:ext cx="3268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1km radius Suburbs Surrounding Mitte, Berlin</a:t>
            </a:r>
            <a:endParaRPr sz="1200"/>
          </a:p>
        </p:txBody>
      </p:sp>
      <p:sp>
        <p:nvSpPr>
          <p:cNvPr id="223" name="Google Shape;223;p32"/>
          <p:cNvSpPr txBox="1"/>
          <p:nvPr/>
        </p:nvSpPr>
        <p:spPr>
          <a:xfrm>
            <a:off x="4738100" y="725400"/>
            <a:ext cx="3531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0.25 </a:t>
            </a:r>
            <a:r>
              <a:rPr lang="en" sz="1200"/>
              <a:t>km radius Suburbs Surrounding Mitte, Berlin</a:t>
            </a:r>
            <a:endParaRPr sz="1200"/>
          </a:p>
        </p:txBody>
      </p:sp>
      <p:sp>
        <p:nvSpPr>
          <p:cNvPr id="224" name="Google Shape;224;p32"/>
          <p:cNvSpPr txBox="1"/>
          <p:nvPr/>
        </p:nvSpPr>
        <p:spPr>
          <a:xfrm rot="5400000">
            <a:off x="3598650" y="2714575"/>
            <a:ext cx="1199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Car Sales Regional</a:t>
            </a:r>
            <a:endParaRPr sz="900"/>
          </a:p>
        </p:txBody>
      </p:sp>
      <p:sp>
        <p:nvSpPr>
          <p:cNvPr id="225" name="Google Shape;225;p32"/>
          <p:cNvSpPr txBox="1"/>
          <p:nvPr/>
        </p:nvSpPr>
        <p:spPr>
          <a:xfrm rot="5400000">
            <a:off x="7937800" y="2714563"/>
            <a:ext cx="1199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Car Sales Regional</a:t>
            </a:r>
            <a:endParaRPr sz="900"/>
          </a:p>
        </p:txBody>
      </p:sp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11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Town with the Top Cars Sales</a:t>
            </a:r>
            <a:endParaRPr/>
          </a:p>
        </p:txBody>
      </p:sp>
      <p:sp>
        <p:nvSpPr>
          <p:cNvPr id="227" name="Google Shape;227;p32"/>
          <p:cNvSpPr txBox="1"/>
          <p:nvPr/>
        </p:nvSpPr>
        <p:spPr>
          <a:xfrm>
            <a:off x="311700" y="4643875"/>
            <a:ext cx="7351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Cool Fact - Mitte, Berlin has alot of old historical buildings and a place called Museum Island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Types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 b="0" l="0" r="13066" t="0"/>
          <a:stretch/>
        </p:blipFill>
        <p:spPr>
          <a:xfrm>
            <a:off x="78475" y="1129825"/>
            <a:ext cx="4585549" cy="33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16675"/>
            <a:ext cx="4286250" cy="2533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" name="Google Shape;235;p33"/>
          <p:cNvGraphicFramePr/>
          <p:nvPr/>
        </p:nvGraphicFramePr>
        <p:xfrm>
          <a:off x="4121400" y="1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{AD2DB246-B67D-432E-80F0-0BCF0AEE763E}</a:tableStyleId>
              </a:tblPr>
              <a:tblGrid>
                <a:gridCol w="2425175"/>
                <a:gridCol w="2425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German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English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Limousine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Kombi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Wagon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Cabrio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Convertible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Keinwagen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Small Car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875"/>
            <a:ext cx="4293274" cy="48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275" y="0"/>
            <a:ext cx="4539025" cy="48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0"/>
            <a:ext cx="353785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206" y="0"/>
            <a:ext cx="34411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75" y="77050"/>
            <a:ext cx="4402325" cy="48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775" y="178975"/>
            <a:ext cx="3474300" cy="49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√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0" y="172325"/>
            <a:ext cx="4232663" cy="464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249" y="172329"/>
            <a:ext cx="4151225" cy="4646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8"/>
          <p:cNvPicPr preferRelativeResize="0"/>
          <p:nvPr/>
        </p:nvPicPr>
        <p:blipFill rotWithShape="1">
          <a:blip r:embed="rId3">
            <a:alphaModFix/>
          </a:blip>
          <a:srcRect b="0" l="0" r="0" t="12087"/>
          <a:stretch/>
        </p:blipFill>
        <p:spPr>
          <a:xfrm>
            <a:off x="269350" y="686056"/>
            <a:ext cx="3268801" cy="406661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932600" y="585275"/>
            <a:ext cx="3268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Cost of living Regionally</a:t>
            </a:r>
            <a:endParaRPr sz="1200"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148" y="686050"/>
            <a:ext cx="3686686" cy="406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you live in Germany, there is a high chance you own a 10 year old Volkswagen Golf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There a more cars for sale in higher populated areas (wow), and cars are more expensive in cities with low sales counts (#supply&amp;demand)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you want a cheap car, buy one from Kalbe, Saxony-Anhalt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Volkswagen sells a lot of cars also owns a lot of car manufacturer companies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There are more cars (and cheaper)  in the top left of germany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People in Munich like bmw’s, so they are probably bad drivers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 Explainations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dateCrawled :</a:t>
            </a:r>
            <a:r>
              <a:rPr lang="en" sz="1000"/>
              <a:t> when advert was first crawled, all field-values are taken from this date \n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name </a:t>
            </a:r>
            <a:r>
              <a:rPr lang="en" sz="1000"/>
              <a:t>: headline, which the owner of the car gave to the advert \n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seller :</a:t>
            </a:r>
            <a:r>
              <a:rPr lang="en" sz="1000"/>
              <a:t> 'privat'(ger)/'private'(en) or 'gewerblich'(ger)/'dealer'(en) \n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offerType : </a:t>
            </a:r>
            <a:r>
              <a:rPr lang="en" sz="1000"/>
              <a:t>'Angebot'(ger)/'offer'(en) or 'Gesuch'(ger)/'request'(en)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price :</a:t>
            </a:r>
            <a:r>
              <a:rPr lang="en" sz="1000"/>
              <a:t> the price on the advert to sell the car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abtest :</a:t>
            </a:r>
            <a:r>
              <a:rPr lang="en" sz="1000"/>
              <a:t> ebay-intern variable (argumentation in discussion-section)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vehicleType : </a:t>
            </a:r>
            <a:r>
              <a:rPr lang="en" sz="1000"/>
              <a:t>one of eight vehicle-categories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yearOfRegistration :</a:t>
            </a:r>
            <a:r>
              <a:rPr lang="en" sz="1000"/>
              <a:t> at which year the car was first registered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gearbox </a:t>
            </a:r>
            <a:r>
              <a:rPr lang="en" sz="1000"/>
              <a:t>: 'manuell'(ger)/'manual'(en) or 'automatik'(ger)/'automatic'(en)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powerPS :</a:t>
            </a:r>
            <a:r>
              <a:rPr lang="en" sz="1000"/>
              <a:t> the power of the car in PS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model :</a:t>
            </a:r>
            <a:r>
              <a:rPr lang="en" sz="1000"/>
              <a:t> the cars model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kilometer :</a:t>
            </a:r>
            <a:r>
              <a:rPr lang="en" sz="1000"/>
              <a:t> how many kilometres the car has driven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monthOfRegistration :</a:t>
            </a:r>
            <a:r>
              <a:rPr lang="en" sz="1000"/>
              <a:t> at which month the car was first registered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fuelType :</a:t>
            </a:r>
            <a:r>
              <a:rPr lang="en" sz="1000"/>
              <a:t> one of seven fuel-categories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brand :</a:t>
            </a:r>
            <a:r>
              <a:rPr lang="en" sz="1000"/>
              <a:t> the cars brand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notRepairedDamage :</a:t>
            </a:r>
            <a:r>
              <a:rPr lang="en" sz="1000"/>
              <a:t> if the car has a damage which is not repaired yet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dateCreated : </a:t>
            </a:r>
            <a:r>
              <a:rPr lang="en" sz="1000"/>
              <a:t>the date for which the advert at 'ebay Kleinanzeigen' was created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nrOfPictures : </a:t>
            </a:r>
            <a:r>
              <a:rPr lang="en" sz="1000"/>
              <a:t>number of pictures in the advert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postalCode :</a:t>
            </a:r>
            <a:r>
              <a:rPr lang="en" sz="1000"/>
              <a:t> where in germany the car is located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lastSeenOnline :</a:t>
            </a:r>
            <a:r>
              <a:rPr lang="en" sz="1000"/>
              <a:t> when the crawler saw this advert last online</a:t>
            </a:r>
            <a:endParaRPr sz="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38" y="2949599"/>
            <a:ext cx="8244924" cy="19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75" y="756375"/>
            <a:ext cx="8158826" cy="2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4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</a:t>
            </a:r>
            <a:r>
              <a:rPr lang="en"/>
              <a:t>Data Columns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German Car Statistics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25" y="1104750"/>
            <a:ext cx="3837625" cy="26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364" y="1089127"/>
            <a:ext cx="2831811" cy="26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774850"/>
            <a:ext cx="1325076" cy="132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4708" y="3939585"/>
            <a:ext cx="1806824" cy="120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7264" y="3885075"/>
            <a:ext cx="3837624" cy="96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Initial Data speculations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 Horsepower = 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Thats equivelant to 1 toyota yaris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 Horsepower = 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Thats equivelant to 1 toyota yaris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0" y="1100688"/>
            <a:ext cx="4363150" cy="23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950" y="1125125"/>
            <a:ext cx="4264873" cy="23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311700" y="3605275"/>
            <a:ext cx="23553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 Horsepower =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That's</a:t>
            </a:r>
            <a:r>
              <a:rPr lang="en"/>
              <a:t> </a:t>
            </a:r>
            <a:r>
              <a:rPr lang="en"/>
              <a:t>equivalent</a:t>
            </a:r>
            <a:r>
              <a:rPr lang="en"/>
              <a:t> to 1 toyota yaris (106hp)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5551550" y="3661875"/>
            <a:ext cx="28932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looks like people sell cars around the 10 year mark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4575" y="3313200"/>
            <a:ext cx="1885866" cy="14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8"/>
          <p:cNvCxnSpPr/>
          <p:nvPr/>
        </p:nvCxnSpPr>
        <p:spPr>
          <a:xfrm>
            <a:off x="1568825" y="1199025"/>
            <a:ext cx="0" cy="200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6550975" y="1182263"/>
            <a:ext cx="0" cy="200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8"/>
          <p:cNvSpPr txBox="1"/>
          <p:nvPr/>
        </p:nvSpPr>
        <p:spPr>
          <a:xfrm>
            <a:off x="1624825" y="2260350"/>
            <a:ext cx="11655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AV = 100hp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606975" y="2184100"/>
            <a:ext cx="11655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AV = 2004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Data speculations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408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 10 year old manual, petrol car with around 100hp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Car Price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$4000 euros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$6000 AUD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Thats Cheap 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00" y="2392874"/>
            <a:ext cx="4403475" cy="241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025" y="3408600"/>
            <a:ext cx="1569200" cy="1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6303" y="1117618"/>
            <a:ext cx="1569200" cy="1175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7017000" y="1429275"/>
            <a:ext cx="18153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 Toyota Camry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~$10 000 AUD</a:t>
            </a:r>
            <a:endParaRPr/>
          </a:p>
        </p:txBody>
      </p:sp>
      <p:cxnSp>
        <p:nvCxnSpPr>
          <p:cNvPr id="117" name="Google Shape;117;p19"/>
          <p:cNvCxnSpPr/>
          <p:nvPr/>
        </p:nvCxnSpPr>
        <p:spPr>
          <a:xfrm>
            <a:off x="5273475" y="2482163"/>
            <a:ext cx="0" cy="200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9"/>
          <p:cNvSpPr txBox="1"/>
          <p:nvPr/>
        </p:nvSpPr>
        <p:spPr>
          <a:xfrm>
            <a:off x="5273475" y="3446850"/>
            <a:ext cx="1864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AV = $4000 euros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43"/>
            <a:ext cx="9144001" cy="499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and Model Frequency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350" y="1152476"/>
            <a:ext cx="4048949" cy="23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00" y="1017725"/>
            <a:ext cx="4048949" cy="236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650" y="3538942"/>
            <a:ext cx="2605376" cy="16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874075" y="3653100"/>
            <a:ext cx="6454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Volkswagen</a:t>
            </a:r>
            <a:r>
              <a:rPr b="1" lang="en" sz="2300"/>
              <a:t> Golf</a:t>
            </a:r>
            <a:endParaRPr b="1" sz="2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 Selling car in Germany from (1974-present)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 Selling car in Europe 2000-2019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Just got overtaken this year by the Renault Clio :(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